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306" r:id="rId7"/>
    <p:sldId id="268" r:id="rId8"/>
    <p:sldId id="307" r:id="rId9"/>
    <p:sldId id="263" r:id="rId10"/>
    <p:sldId id="272" r:id="rId11"/>
    <p:sldId id="308" r:id="rId12"/>
    <p:sldId id="312" r:id="rId13"/>
    <p:sldId id="310" r:id="rId14"/>
    <p:sldId id="314" r:id="rId15"/>
    <p:sldId id="315" r:id="rId16"/>
    <p:sldId id="279" r:id="rId17"/>
    <p:sldId id="320" r:id="rId18"/>
    <p:sldId id="317" r:id="rId19"/>
    <p:sldId id="281" r:id="rId20"/>
    <p:sldId id="319" r:id="rId21"/>
    <p:sldId id="321" r:id="rId2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Hind Vadodara Light" panose="02000000000000000000" pitchFamily="2" charset="0"/>
      <p:regular r:id="rId28"/>
      <p:bold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Teko Light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4ED"/>
    <a:srgbClr val="E2EDEC"/>
    <a:srgbClr val="E3EEED"/>
    <a:srgbClr val="E2EEEC"/>
    <a:srgbClr val="B0ABAB"/>
    <a:srgbClr val="88A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430DCD-051B-46BD-948E-9BFB9094B971}">
  <a:tblStyle styleId="{E0430DCD-051B-46BD-948E-9BFB9094B9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6" y="62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RSH JAIN" userId="d6d2cc3198c1139a" providerId="LiveId" clId="{329E82CF-CF8B-4F4E-88EE-655E0C1AC2C2}"/>
    <pc:docChg chg="delSld">
      <pc:chgData name="SPARSH JAIN" userId="d6d2cc3198c1139a" providerId="LiveId" clId="{329E82CF-CF8B-4F4E-88EE-655E0C1AC2C2}" dt="2023-12-12T00:58:57.586" v="6" actId="47"/>
      <pc:docMkLst>
        <pc:docMk/>
      </pc:docMkLst>
      <pc:sldChg chg="del">
        <pc:chgData name="SPARSH JAIN" userId="d6d2cc3198c1139a" providerId="LiveId" clId="{329E82CF-CF8B-4F4E-88EE-655E0C1AC2C2}" dt="2023-12-12T00:58:40.326" v="0" actId="47"/>
        <pc:sldMkLst>
          <pc:docMk/>
          <pc:sldMk cId="3681530315" sldId="305"/>
        </pc:sldMkLst>
      </pc:sldChg>
      <pc:sldChg chg="del">
        <pc:chgData name="SPARSH JAIN" userId="d6d2cc3198c1139a" providerId="LiveId" clId="{329E82CF-CF8B-4F4E-88EE-655E0C1AC2C2}" dt="2023-12-12T00:58:43.285" v="1" actId="47"/>
        <pc:sldMkLst>
          <pc:docMk/>
          <pc:sldMk cId="2681156164" sldId="309"/>
        </pc:sldMkLst>
      </pc:sldChg>
      <pc:sldChg chg="del">
        <pc:chgData name="SPARSH JAIN" userId="d6d2cc3198c1139a" providerId="LiveId" clId="{329E82CF-CF8B-4F4E-88EE-655E0C1AC2C2}" dt="2023-12-12T00:58:46.080" v="2" actId="47"/>
        <pc:sldMkLst>
          <pc:docMk/>
          <pc:sldMk cId="2041843577" sldId="311"/>
        </pc:sldMkLst>
      </pc:sldChg>
      <pc:sldChg chg="del">
        <pc:chgData name="SPARSH JAIN" userId="d6d2cc3198c1139a" providerId="LiveId" clId="{329E82CF-CF8B-4F4E-88EE-655E0C1AC2C2}" dt="2023-12-12T00:58:48.392" v="3" actId="47"/>
        <pc:sldMkLst>
          <pc:docMk/>
          <pc:sldMk cId="1664962939" sldId="313"/>
        </pc:sldMkLst>
      </pc:sldChg>
      <pc:sldChg chg="del">
        <pc:chgData name="SPARSH JAIN" userId="d6d2cc3198c1139a" providerId="LiveId" clId="{329E82CF-CF8B-4F4E-88EE-655E0C1AC2C2}" dt="2023-12-12T00:58:51.716" v="4" actId="47"/>
        <pc:sldMkLst>
          <pc:docMk/>
          <pc:sldMk cId="601898994" sldId="316"/>
        </pc:sldMkLst>
      </pc:sldChg>
      <pc:sldChg chg="del">
        <pc:chgData name="SPARSH JAIN" userId="d6d2cc3198c1139a" providerId="LiveId" clId="{329E82CF-CF8B-4F4E-88EE-655E0C1AC2C2}" dt="2023-12-12T00:58:54.569" v="5" actId="47"/>
        <pc:sldMkLst>
          <pc:docMk/>
          <pc:sldMk cId="2020083520" sldId="318"/>
        </pc:sldMkLst>
      </pc:sldChg>
      <pc:sldChg chg="del">
        <pc:chgData name="SPARSH JAIN" userId="d6d2cc3198c1139a" providerId="LiveId" clId="{329E82CF-CF8B-4F4E-88EE-655E0C1AC2C2}" dt="2023-12-12T00:58:57.586" v="6" actId="47"/>
        <pc:sldMkLst>
          <pc:docMk/>
          <pc:sldMk cId="1415263580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190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17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0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43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3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3e8071f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3e8071f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6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5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3e8071f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3e8071f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79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39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565b57f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565b57f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4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565b57f1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565b57f1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5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565b57f1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565b57f1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3" r:id="rId6"/>
    <p:sldLayoutId id="2147483664" r:id="rId7"/>
    <p:sldLayoutId id="2147483665" r:id="rId8"/>
    <p:sldLayoutId id="2147483666" r:id="rId9"/>
    <p:sldLayoutId id="2147483669" r:id="rId10"/>
    <p:sldLayoutId id="2147483670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SQuAD 2.0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Sparsh Jain, Mayank Shah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Aalap Patil, Rushabh Karnavat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30;p27">
            <a:extLst>
              <a:ext uri="{FF2B5EF4-FFF2-40B4-BE49-F238E27FC236}">
                <a16:creationId xmlns:a16="http://schemas.microsoft.com/office/drawing/2014/main" id="{C74D5D30-A69B-0453-D788-ED7CEBA4FE20}"/>
              </a:ext>
            </a:extLst>
          </p:cNvPr>
          <p:cNvSpPr txBox="1">
            <a:spLocks/>
          </p:cNvSpPr>
          <p:nvPr/>
        </p:nvSpPr>
        <p:spPr>
          <a:xfrm>
            <a:off x="203180" y="4598671"/>
            <a:ext cx="2473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IN" dirty="0"/>
              <a:t>Done Cohort Presentation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ctrTitle"/>
          </p:nvPr>
        </p:nvSpPr>
        <p:spPr>
          <a:xfrm>
            <a:off x="619649" y="2247705"/>
            <a:ext cx="2740407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right parameters values for the scratch model</a:t>
            </a:r>
            <a:endParaRPr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4138030" y="300520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Epochs vs Loss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122893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Experiments</a:t>
            </a:r>
            <a:endParaRPr lang="en-IN" sz="1200" dirty="0"/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AFD0CF8C-6E89-65B1-70B0-486CBE2C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07" y="3217546"/>
            <a:ext cx="2676791" cy="1784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84221D3-8F1C-A7B5-5C3E-5EAA7F6C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24" y="1695550"/>
            <a:ext cx="3998829" cy="2665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with a line">
            <a:extLst>
              <a:ext uri="{FF2B5EF4-FFF2-40B4-BE49-F238E27FC236}">
                <a16:creationId xmlns:a16="http://schemas.microsoft.com/office/drawing/2014/main" id="{8DDAFCF3-77DC-3F57-1058-4F2CC61D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87" y="1224771"/>
            <a:ext cx="2680152" cy="17845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42E7A-432C-BAEB-78BF-70DA9103332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89943" y="211703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CC153D-3A49-DA52-32F9-B3E861C10740}"/>
              </a:ext>
            </a:extLst>
          </p:cNvPr>
          <p:cNvSpPr txBox="1"/>
          <p:nvPr/>
        </p:nvSpPr>
        <p:spPr>
          <a:xfrm>
            <a:off x="152400" y="184806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6.241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760A0-8637-7F79-71A9-F3385D23F800}"/>
              </a:ext>
            </a:extLst>
          </p:cNvPr>
          <p:cNvSpPr txBox="1"/>
          <p:nvPr/>
        </p:nvSpPr>
        <p:spPr>
          <a:xfrm>
            <a:off x="152399" y="2122575"/>
            <a:ext cx="904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6.238</a:t>
            </a:r>
            <a:endParaRPr lang="en-IN" sz="1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267AC-4988-FAE7-08C6-C0E9B89620F8}"/>
              </a:ext>
            </a:extLst>
          </p:cNvPr>
          <p:cNvCxnSpPr/>
          <p:nvPr/>
        </p:nvCxnSpPr>
        <p:spPr>
          <a:xfrm flipH="1" flipV="1">
            <a:off x="397563" y="412871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EACF6E-2AD2-75B4-B5A3-CC36283EC906}"/>
              </a:ext>
            </a:extLst>
          </p:cNvPr>
          <p:cNvSpPr txBox="1"/>
          <p:nvPr/>
        </p:nvSpPr>
        <p:spPr>
          <a:xfrm>
            <a:off x="137160" y="386736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1.258</a:t>
            </a:r>
            <a:endParaRPr lang="en-IN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13406-60C2-2152-4EA9-55E01B63E05B}"/>
              </a:ext>
            </a:extLst>
          </p:cNvPr>
          <p:cNvSpPr txBox="1"/>
          <p:nvPr/>
        </p:nvSpPr>
        <p:spPr>
          <a:xfrm>
            <a:off x="137160" y="4134060"/>
            <a:ext cx="919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2.296</a:t>
            </a:r>
            <a:endParaRPr lang="en-IN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1171C0-611B-7A78-D3B4-096DE403EA2D}"/>
              </a:ext>
            </a:extLst>
          </p:cNvPr>
          <p:cNvCxnSpPr/>
          <p:nvPr/>
        </p:nvCxnSpPr>
        <p:spPr>
          <a:xfrm flipH="1" flipV="1">
            <a:off x="8086143" y="305429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694C71-D33F-8F1B-150F-EF11B02C1B8F}"/>
              </a:ext>
            </a:extLst>
          </p:cNvPr>
          <p:cNvSpPr txBox="1"/>
          <p:nvPr/>
        </p:nvSpPr>
        <p:spPr>
          <a:xfrm>
            <a:off x="8328660" y="279294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0.624</a:t>
            </a:r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5CE1B-B915-F9B9-148A-5003D1884457}"/>
              </a:ext>
            </a:extLst>
          </p:cNvPr>
          <p:cNvSpPr txBox="1"/>
          <p:nvPr/>
        </p:nvSpPr>
        <p:spPr>
          <a:xfrm>
            <a:off x="8328660" y="3059640"/>
            <a:ext cx="89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1.908</a:t>
            </a:r>
            <a:endParaRPr lang="en-IN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6CBE1-EFE4-5BF3-B6AD-906805F4CF15}"/>
              </a:ext>
            </a:extLst>
          </p:cNvPr>
          <p:cNvSpPr txBox="1"/>
          <p:nvPr/>
        </p:nvSpPr>
        <p:spPr>
          <a:xfrm>
            <a:off x="7414260" y="168804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5e-5</a:t>
            </a:r>
            <a:endParaRPr lang="en-IN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CAB0F-40BC-F483-53F6-7AB434C38612}"/>
              </a:ext>
            </a:extLst>
          </p:cNvPr>
          <p:cNvSpPr txBox="1"/>
          <p:nvPr/>
        </p:nvSpPr>
        <p:spPr>
          <a:xfrm>
            <a:off x="3215640" y="117750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5e-4</a:t>
            </a:r>
            <a:endParaRPr lang="en-IN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F53E8-803C-A45E-EFD5-9411A709E920}"/>
              </a:ext>
            </a:extLst>
          </p:cNvPr>
          <p:cNvSpPr txBox="1"/>
          <p:nvPr/>
        </p:nvSpPr>
        <p:spPr>
          <a:xfrm>
            <a:off x="3223260" y="3204420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5e-6</a:t>
            </a:r>
            <a:endParaRPr lang="en-IN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1E90E-8772-4D5C-0A74-B36849F5CDB0}"/>
              </a:ext>
            </a:extLst>
          </p:cNvPr>
          <p:cNvSpPr txBox="1"/>
          <p:nvPr/>
        </p:nvSpPr>
        <p:spPr>
          <a:xfrm>
            <a:off x="7602882" y="4454099"/>
            <a:ext cx="1457298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LR: Learning Rate</a:t>
            </a:r>
          </a:p>
          <a:p>
            <a:pPr algn="just"/>
            <a:r>
              <a:rPr lang="en-US" sz="1100" dirty="0"/>
              <a:t>TL: Training Loss</a:t>
            </a:r>
          </a:p>
          <a:p>
            <a:pPr algn="just"/>
            <a:r>
              <a:rPr lang="en-US" sz="1100" dirty="0"/>
              <a:t>VL: Validation Loss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1753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ctrTitle"/>
          </p:nvPr>
        </p:nvSpPr>
        <p:spPr>
          <a:xfrm flipH="1">
            <a:off x="612073" y="1881706"/>
            <a:ext cx="1666669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280" name="Google Shape;280;p39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79878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 on SQuAD 2.0</a:t>
            </a:r>
            <a:endParaRPr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Google Shape;279;p39">
            <a:extLst>
              <a:ext uri="{FF2B5EF4-FFF2-40B4-BE49-F238E27FC236}">
                <a16:creationId xmlns:a16="http://schemas.microsoft.com/office/drawing/2014/main" id="{6F718AF8-9AED-2E7D-5886-7AD6C448163B}"/>
              </a:ext>
            </a:extLst>
          </p:cNvPr>
          <p:cNvSpPr txBox="1">
            <a:spLocks/>
          </p:cNvSpPr>
          <p:nvPr/>
        </p:nvSpPr>
        <p:spPr>
          <a:xfrm flipH="1">
            <a:off x="2012694" y="1874452"/>
            <a:ext cx="1470725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6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dirty="0"/>
              <a:t>2</a:t>
            </a:r>
            <a:r>
              <a:rPr lang="en-IN" dirty="0"/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112930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Model from Scratch</a:t>
            </a:r>
            <a:endParaRPr sz="3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261867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M</a:t>
            </a:r>
            <a:r>
              <a:rPr lang="en-IN" sz="1200" dirty="0" err="1"/>
              <a:t>odel</a:t>
            </a:r>
            <a:r>
              <a:rPr lang="en-IN" sz="1200" dirty="0"/>
              <a:t>            </a:t>
            </a:r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E5990-1C82-B430-DAD9-54B4B17A2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  <a14:imgEffect>
                      <a14:colorTemperature colorTemp="6400"/>
                    </a14:imgEffect>
                    <a14:imgEffect>
                      <a14:saturation sat="98000"/>
                    </a14:imgEffect>
                    <a14:imgEffect>
                      <a14:brightnessContrast bright="-9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7"/>
          <a:stretch/>
        </p:blipFill>
        <p:spPr bwMode="auto">
          <a:xfrm>
            <a:off x="1653540" y="1334874"/>
            <a:ext cx="5943600" cy="35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4F13A1C-4FFC-0E5F-9FAC-53EC8B8AF04D}"/>
              </a:ext>
            </a:extLst>
          </p:cNvPr>
          <p:cNvSpPr/>
          <p:nvPr/>
        </p:nvSpPr>
        <p:spPr>
          <a:xfrm>
            <a:off x="6393180" y="2118360"/>
            <a:ext cx="365760" cy="128016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A6FEF0-AC13-DE24-26FF-2FD074033A6A}"/>
              </a:ext>
            </a:extLst>
          </p:cNvPr>
          <p:cNvSpPr/>
          <p:nvPr/>
        </p:nvSpPr>
        <p:spPr>
          <a:xfrm>
            <a:off x="6858000" y="2468880"/>
            <a:ext cx="1059180" cy="662940"/>
          </a:xfrm>
          <a:prstGeom prst="roundRect">
            <a:avLst/>
          </a:prstGeom>
          <a:solidFill>
            <a:srgbClr val="E2EDEC"/>
          </a:solidFill>
          <a:ln>
            <a:solidFill>
              <a:srgbClr val="E3EE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BERT base uncased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3D3F2-B94E-6DBD-E99C-8775F942061F}"/>
              </a:ext>
            </a:extLst>
          </p:cNvPr>
          <p:cNvSpPr txBox="1"/>
          <p:nvPr/>
        </p:nvSpPr>
        <p:spPr>
          <a:xfrm>
            <a:off x="6050280" y="964389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This QA head contains two layers: a hidden layer of 512 nodes and an output layer containing two nodes </a:t>
            </a:r>
            <a:endParaRPr lang="en-I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B8130-EDD0-24E5-861F-840B11E47E40}"/>
              </a:ext>
            </a:extLst>
          </p:cNvPr>
          <p:cNvSpPr txBox="1"/>
          <p:nvPr/>
        </p:nvSpPr>
        <p:spPr>
          <a:xfrm>
            <a:off x="6210300" y="1761258"/>
            <a:ext cx="1386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Drop out: 0.2</a:t>
            </a:r>
            <a:endParaRPr lang="en-IN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B77F6-C359-A441-9944-5ADE2B782837}"/>
              </a:ext>
            </a:extLst>
          </p:cNvPr>
          <p:cNvSpPr txBox="1"/>
          <p:nvPr/>
        </p:nvSpPr>
        <p:spPr>
          <a:xfrm>
            <a:off x="4075787" y="1831519"/>
            <a:ext cx="597811" cy="123111"/>
          </a:xfrm>
          <a:prstGeom prst="rect">
            <a:avLst/>
          </a:prstGeom>
          <a:solidFill>
            <a:srgbClr val="DBE4ED"/>
          </a:solidFill>
        </p:spPr>
        <p:txBody>
          <a:bodyPr wrap="square" rtlCol="0">
            <a:spAutoFit/>
          </a:bodyPr>
          <a:lstStyle/>
          <a:p>
            <a:endParaRPr lang="en-IN" sz="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EBE0E-04CF-A71A-7631-558D51CFC52D}"/>
              </a:ext>
            </a:extLst>
          </p:cNvPr>
          <p:cNvSpPr txBox="1"/>
          <p:nvPr/>
        </p:nvSpPr>
        <p:spPr>
          <a:xfrm>
            <a:off x="4204259" y="1780494"/>
            <a:ext cx="1176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QA Head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61291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ctrTitle"/>
          </p:nvPr>
        </p:nvSpPr>
        <p:spPr>
          <a:xfrm>
            <a:off x="619649" y="2247705"/>
            <a:ext cx="3429837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right parameters values for the scratch model</a:t>
            </a:r>
            <a:endParaRPr dirty="0"/>
          </a:p>
        </p:txBody>
      </p:sp>
      <p:sp>
        <p:nvSpPr>
          <p:cNvPr id="346" name="Google Shape;346;p43"/>
          <p:cNvSpPr txBox="1">
            <a:spLocks noGrp="1"/>
          </p:cNvSpPr>
          <p:nvPr>
            <p:ph type="title" idx="2"/>
          </p:nvPr>
        </p:nvSpPr>
        <p:spPr>
          <a:xfrm>
            <a:off x="4138030" y="300520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344;p43">
            <a:extLst>
              <a:ext uri="{FF2B5EF4-FFF2-40B4-BE49-F238E27FC236}">
                <a16:creationId xmlns:a16="http://schemas.microsoft.com/office/drawing/2014/main" id="{23B3A9F7-2C5A-70DB-C096-19CE7EC6C942}"/>
              </a:ext>
            </a:extLst>
          </p:cNvPr>
          <p:cNvSpPr txBox="1">
            <a:spLocks/>
          </p:cNvSpPr>
          <p:nvPr/>
        </p:nvSpPr>
        <p:spPr>
          <a:xfrm>
            <a:off x="3203183" y="2240450"/>
            <a:ext cx="3429837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6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 Light"/>
              <a:buNone/>
              <a:defRPr sz="18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dirty="0"/>
              <a:t>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523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Epochs vs Loss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122893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Experiments</a:t>
            </a:r>
            <a:endParaRPr lang="en-IN" sz="1200" dirty="0"/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42E7A-432C-BAEB-78BF-70DA9103332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89943" y="211703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CC153D-3A49-DA52-32F9-B3E861C10740}"/>
              </a:ext>
            </a:extLst>
          </p:cNvPr>
          <p:cNvSpPr txBox="1"/>
          <p:nvPr/>
        </p:nvSpPr>
        <p:spPr>
          <a:xfrm>
            <a:off x="152400" y="1848060"/>
            <a:ext cx="904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99.861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760A0-8637-7F79-71A9-F3385D23F800}"/>
              </a:ext>
            </a:extLst>
          </p:cNvPr>
          <p:cNvSpPr txBox="1"/>
          <p:nvPr/>
        </p:nvSpPr>
        <p:spPr>
          <a:xfrm>
            <a:off x="152399" y="2122575"/>
            <a:ext cx="904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99.783</a:t>
            </a:r>
            <a:endParaRPr lang="en-IN" sz="1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267AC-4988-FAE7-08C6-C0E9B89620F8}"/>
              </a:ext>
            </a:extLst>
          </p:cNvPr>
          <p:cNvCxnSpPr/>
          <p:nvPr/>
        </p:nvCxnSpPr>
        <p:spPr>
          <a:xfrm flipH="1" flipV="1">
            <a:off x="397563" y="412871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EACF6E-2AD2-75B4-B5A3-CC36283EC906}"/>
              </a:ext>
            </a:extLst>
          </p:cNvPr>
          <p:cNvSpPr txBox="1"/>
          <p:nvPr/>
        </p:nvSpPr>
        <p:spPr>
          <a:xfrm>
            <a:off x="137159" y="3867360"/>
            <a:ext cx="904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19.754</a:t>
            </a:r>
            <a:endParaRPr lang="en-IN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13406-60C2-2152-4EA9-55E01B63E05B}"/>
              </a:ext>
            </a:extLst>
          </p:cNvPr>
          <p:cNvSpPr txBox="1"/>
          <p:nvPr/>
        </p:nvSpPr>
        <p:spPr>
          <a:xfrm>
            <a:off x="137160" y="4134060"/>
            <a:ext cx="919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35.663</a:t>
            </a:r>
            <a:endParaRPr lang="en-IN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1171C0-611B-7A78-D3B4-096DE403EA2D}"/>
              </a:ext>
            </a:extLst>
          </p:cNvPr>
          <p:cNvCxnSpPr/>
          <p:nvPr/>
        </p:nvCxnSpPr>
        <p:spPr>
          <a:xfrm flipH="1" flipV="1">
            <a:off x="8086143" y="3054294"/>
            <a:ext cx="7961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694C71-D33F-8F1B-150F-EF11B02C1B8F}"/>
              </a:ext>
            </a:extLst>
          </p:cNvPr>
          <p:cNvSpPr txBox="1"/>
          <p:nvPr/>
        </p:nvSpPr>
        <p:spPr>
          <a:xfrm>
            <a:off x="8240802" y="2792940"/>
            <a:ext cx="89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TL : 10.015</a:t>
            </a:r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5CE1B-B915-F9B9-148A-5003D1884457}"/>
              </a:ext>
            </a:extLst>
          </p:cNvPr>
          <p:cNvSpPr txBox="1"/>
          <p:nvPr/>
        </p:nvSpPr>
        <p:spPr>
          <a:xfrm>
            <a:off x="8240802" y="3059640"/>
            <a:ext cx="987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VL : 33.976</a:t>
            </a:r>
            <a:endParaRPr lang="en-IN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1E90E-8772-4D5C-0A74-B36849F5CDB0}"/>
              </a:ext>
            </a:extLst>
          </p:cNvPr>
          <p:cNvSpPr txBox="1"/>
          <p:nvPr/>
        </p:nvSpPr>
        <p:spPr>
          <a:xfrm>
            <a:off x="7602882" y="4454099"/>
            <a:ext cx="1457298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LR: Learning Rate</a:t>
            </a:r>
          </a:p>
          <a:p>
            <a:pPr algn="just"/>
            <a:r>
              <a:rPr lang="en-US" sz="1100" dirty="0"/>
              <a:t>TL: Training Loss</a:t>
            </a:r>
          </a:p>
          <a:p>
            <a:pPr algn="just"/>
            <a:r>
              <a:rPr lang="en-US" sz="1100" dirty="0"/>
              <a:t>VL: Validation Loss</a:t>
            </a:r>
            <a:endParaRPr lang="en-IN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65B88C-6ED1-BD83-AD0C-2C87ADAFAB12}"/>
              </a:ext>
            </a:extLst>
          </p:cNvPr>
          <p:cNvGrpSpPr/>
          <p:nvPr/>
        </p:nvGrpSpPr>
        <p:grpSpPr>
          <a:xfrm>
            <a:off x="1186087" y="1177500"/>
            <a:ext cx="2840855" cy="1831798"/>
            <a:chOff x="1186087" y="1177500"/>
            <a:chExt cx="2840855" cy="1831798"/>
          </a:xfrm>
        </p:grpSpPr>
        <p:pic>
          <p:nvPicPr>
            <p:cNvPr id="6" name="Picture 5" descr="A graph with a line">
              <a:extLst>
                <a:ext uri="{FF2B5EF4-FFF2-40B4-BE49-F238E27FC236}">
                  <a16:creationId xmlns:a16="http://schemas.microsoft.com/office/drawing/2014/main" id="{8DDAFCF3-77DC-3F57-1058-4F2CC61D1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87" y="1224771"/>
              <a:ext cx="2680152" cy="17845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CAB0F-40BC-F483-53F6-7AB434C38612}"/>
                </a:ext>
              </a:extLst>
            </p:cNvPr>
            <p:cNvSpPr txBox="1"/>
            <p:nvPr/>
          </p:nvSpPr>
          <p:spPr>
            <a:xfrm>
              <a:off x="3215640" y="1177500"/>
              <a:ext cx="8113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LR: 5e-4</a:t>
              </a:r>
              <a:endParaRPr lang="en-IN" sz="1100" dirty="0"/>
            </a:p>
          </p:txBody>
        </p:sp>
        <p:pic>
          <p:nvPicPr>
            <p:cNvPr id="21" name="Picture 20" descr="A graph with a line&#10;&#10;Description automatically generated">
              <a:extLst>
                <a:ext uri="{FF2B5EF4-FFF2-40B4-BE49-F238E27FC236}">
                  <a16:creationId xmlns:a16="http://schemas.microsoft.com/office/drawing/2014/main" id="{F921D359-2F5E-3CA3-4F8B-ECBBB3EF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46" y="1244188"/>
              <a:ext cx="2621972" cy="174798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A157B4-8E4F-7AAC-FCE2-8C495ACB9424}"/>
              </a:ext>
            </a:extLst>
          </p:cNvPr>
          <p:cNvSpPr txBox="1"/>
          <p:nvPr/>
        </p:nvSpPr>
        <p:spPr>
          <a:xfrm>
            <a:off x="3207559" y="1201949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5e-4</a:t>
            </a:r>
            <a:endParaRPr lang="en-IN" sz="1100" dirty="0"/>
          </a:p>
        </p:txBody>
      </p:sp>
      <p:pic>
        <p:nvPicPr>
          <p:cNvPr id="25" name="Picture 2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CC5213FE-7D7D-C28B-76F9-C900B4B7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75" y="3190445"/>
            <a:ext cx="2676313" cy="1784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EF53E8-803C-A45E-EFD5-9411A709E920}"/>
              </a:ext>
            </a:extLst>
          </p:cNvPr>
          <p:cNvSpPr txBox="1"/>
          <p:nvPr/>
        </p:nvSpPr>
        <p:spPr>
          <a:xfrm>
            <a:off x="3215640" y="3176591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5e-6</a:t>
            </a:r>
            <a:endParaRPr lang="en-IN" sz="1100" dirty="0"/>
          </a:p>
        </p:txBody>
      </p:sp>
      <p:pic>
        <p:nvPicPr>
          <p:cNvPr id="27" name="Picture 2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6E717E-5A28-5F0B-E14E-1B9F2D435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275" y="1701269"/>
            <a:ext cx="3995881" cy="266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86CBE1-EFE4-5BF3-B6AD-906805F4CF15}"/>
              </a:ext>
            </a:extLst>
          </p:cNvPr>
          <p:cNvSpPr txBox="1"/>
          <p:nvPr/>
        </p:nvSpPr>
        <p:spPr>
          <a:xfrm>
            <a:off x="7391106" y="1697933"/>
            <a:ext cx="81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LR: 5e-5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5495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0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sp>
        <p:nvSpPr>
          <p:cNvPr id="756" name="Google Shape;756;p50"/>
          <p:cNvSpPr txBox="1">
            <a:spLocks noGrp="1"/>
          </p:cNvSpPr>
          <p:nvPr>
            <p:ph type="title" idx="2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7" name="Google Shape;757;p50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and comparing all the models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Results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037533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M</a:t>
            </a:r>
            <a:r>
              <a:rPr lang="en-IN" sz="1200" dirty="0"/>
              <a:t>odel Evaluation</a:t>
            </a:r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0FE56-91D3-7753-5FFB-AF2660BFA948}"/>
              </a:ext>
            </a:extLst>
          </p:cNvPr>
          <p:cNvSpPr txBox="1"/>
          <p:nvPr/>
        </p:nvSpPr>
        <p:spPr>
          <a:xfrm>
            <a:off x="1001168" y="1365191"/>
            <a:ext cx="241259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Epochs:3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Optimizer: Adam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Learning Rate: 5e-</a:t>
            </a:r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5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Training </a:t>
            </a:r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Loss: 9.608</a:t>
            </a:r>
            <a:endParaRPr lang="en-US" sz="1400" b="0" i="0" u="none" strike="noStrike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BDAA6-ED4E-4DCD-7720-2C3D00822C30}"/>
              </a:ext>
            </a:extLst>
          </p:cNvPr>
          <p:cNvSpPr txBox="1"/>
          <p:nvPr/>
        </p:nvSpPr>
        <p:spPr>
          <a:xfrm>
            <a:off x="4488180" y="1365191"/>
            <a:ext cx="29794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Batch size:8</a:t>
            </a:r>
            <a:endParaRPr lang="en-US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Training Data: 40k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0F0F"/>
                </a:solidFill>
                <a:latin typeface="Roboto" panose="02000000000000000000" pitchFamily="2" charset="0"/>
              </a:rPr>
              <a:t>Validation Data: 5k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Validation Loss: 26.277</a:t>
            </a:r>
          </a:p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D26ED2-4A77-5E72-246B-FB8D0A84F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7366" r="1348" b="7357"/>
          <a:stretch/>
        </p:blipFill>
        <p:spPr bwMode="auto">
          <a:xfrm>
            <a:off x="586740" y="2956559"/>
            <a:ext cx="7780020" cy="131826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6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Results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037533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M</a:t>
            </a:r>
            <a:r>
              <a:rPr lang="en-IN" sz="1200" dirty="0"/>
              <a:t>odel Evaluation</a:t>
            </a:r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04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E2DEDD-BB1D-1F10-384B-DB169A5E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1266293"/>
            <a:ext cx="5326380" cy="35935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2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778" name="Google Shape;778;p52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Diving deep into the results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INTRODUCTION</a:t>
            </a:r>
            <a:endParaRPr sz="3700"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 flipH="1">
            <a:off x="546600" y="1961850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Machine reading comprehension (MRC) in NLP helps machines understand and answer questions based on a given text</a:t>
            </a:r>
            <a:endParaRPr sz="1800" dirty="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Squad 2.0: a challenging NLP task where machines answer questions about passages, including those without answers, pushing the boundaries of current AI</a:t>
            </a:r>
            <a:endParaRPr sz="1800" dirty="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This project contributes to developing powerful QA systems that can effectively process and respond to natural language queries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Post Results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212793" y="1165211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Analysis</a:t>
            </a:r>
            <a:endParaRPr lang="en-IN" sz="1200" dirty="0"/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B392B3-2258-628B-2DE7-E7ECD456E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2470" r="2030" b="1975"/>
          <a:stretch/>
        </p:blipFill>
        <p:spPr bwMode="auto">
          <a:xfrm>
            <a:off x="4411980" y="1365190"/>
            <a:ext cx="3686209" cy="218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1350DE6-DA8B-93D7-8E36-6375C2D5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" t="5124" r="971" b="6797"/>
          <a:stretch/>
        </p:blipFill>
        <p:spPr bwMode="auto">
          <a:xfrm>
            <a:off x="3977640" y="3840480"/>
            <a:ext cx="460248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E8D1A-3DE6-EF15-957F-2D3251460525}"/>
              </a:ext>
            </a:extLst>
          </p:cNvPr>
          <p:cNvSpPr txBox="1"/>
          <p:nvPr/>
        </p:nvSpPr>
        <p:spPr>
          <a:xfrm>
            <a:off x="652372" y="1448365"/>
            <a:ext cx="27537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Our model performs better in structured questions. But it gives poor predictions for unstructured questions.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observe that the model performs much better for questions with short answers than longer answers.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reason for this being the lesser amount of data for long answers.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14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CONCLUSION</a:t>
            </a:r>
            <a:endParaRPr sz="3700" dirty="0"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 flipH="1">
            <a:off x="546600" y="2213310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The BERT pretrained model may be used to answer questions, and its performance can be enhanced by fine tuning on a given dataset.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endParaRPr lang="en-US" sz="1800" dirty="0">
              <a:solidFill>
                <a:srgbClr val="0F0F0F"/>
              </a:solidFill>
              <a:latin typeface="Roboto"/>
              <a:ea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By adding a task-specific head to its last hidden layer, BERT may be </a:t>
            </a:r>
            <a:r>
              <a:rPr lang="en-US" sz="1800" dirty="0" err="1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downstreamed</a:t>
            </a:r>
            <a:r>
              <a:rPr lang="en-US" sz="1800" dirty="0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 to any task-specific model.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endParaRPr lang="en-US" sz="1800" dirty="0">
              <a:solidFill>
                <a:srgbClr val="0F0F0F"/>
              </a:solidFill>
              <a:latin typeface="Roboto"/>
              <a:ea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This model can be enhanced by training it on more data </a:t>
            </a:r>
            <a:r>
              <a:rPr lang="en-US" sz="1800">
                <a:solidFill>
                  <a:srgbClr val="0F0F0F"/>
                </a:solidFill>
                <a:latin typeface="Roboto"/>
                <a:ea typeface="Roboto"/>
                <a:sym typeface="Roboto"/>
              </a:rPr>
              <a:t>using  computational power.</a:t>
            </a:r>
            <a:endParaRPr lang="en-US" sz="1800" dirty="0">
              <a:solidFill>
                <a:srgbClr val="0F0F0F"/>
              </a:solidFill>
              <a:latin typeface="Roboto"/>
              <a:ea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endParaRPr lang="en" sz="1800" dirty="0">
              <a:solidFill>
                <a:srgbClr val="0F0F0F"/>
              </a:solidFill>
              <a:latin typeface="Roboto"/>
              <a:ea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39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Dataset Details</a:t>
            </a:r>
            <a:endParaRPr sz="3700"/>
          </a:p>
        </p:txBody>
      </p:sp>
      <p:sp>
        <p:nvSpPr>
          <p:cNvPr id="142" name="Google Shape;142;p29"/>
          <p:cNvSpPr txBox="1">
            <a:spLocks noGrp="1"/>
          </p:cNvSpPr>
          <p:nvPr>
            <p:ph type="subTitle" idx="1"/>
          </p:nvPr>
        </p:nvSpPr>
        <p:spPr>
          <a:xfrm flipH="1">
            <a:off x="1093738" y="79667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Roboto"/>
              <a:buChar char="●"/>
            </a:pP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Datapoint contains three rows: passage, query, and answer.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Roboto"/>
              <a:buChar char="●"/>
            </a:pP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Train set 130,319 rows containing 19035 passages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Roboto"/>
              <a:buChar char="●"/>
            </a:pP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Test set 19,135 rows containing 1216 passages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25" y="3637625"/>
            <a:ext cx="6774876" cy="13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738" y="2337488"/>
            <a:ext cx="6760650" cy="13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621050" y="2841677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 to make it trainable for the models.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Tokenizing</a:t>
            </a: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1948722" y="1132776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IN" sz="1200" dirty="0"/>
              <a:t>Data Preprocessing</a:t>
            </a:r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FF5B8-EDCE-2CCB-444F-25A81507B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3" y="3262229"/>
            <a:ext cx="7911370" cy="15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0FE56-91D3-7753-5FFB-AF2660BFA948}"/>
              </a:ext>
            </a:extLst>
          </p:cNvPr>
          <p:cNvSpPr txBox="1"/>
          <p:nvPr/>
        </p:nvSpPr>
        <p:spPr>
          <a:xfrm>
            <a:off x="1001168" y="1464962"/>
            <a:ext cx="7315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Data was segmented into three lists: questions, answers, and context.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The final character position was determined by considering the context, taking into account the length of the answer and its starting position. 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By employing the BERT tokenizer, query and context were tokenized successfully. 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Next, the start and end positions were converted to token start and end positions.</a:t>
            </a:r>
          </a:p>
        </p:txBody>
      </p:sp>
    </p:spTree>
    <p:extLst>
      <p:ext uri="{BB962C8B-B14F-4D97-AF65-F5344CB8AC3E}">
        <p14:creationId xmlns:p14="http://schemas.microsoft.com/office/powerpoint/2010/main" val="39333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280" name="Google Shape;280;p39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79878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 on SQuAD 2.0</a:t>
            </a:r>
            <a:endParaRPr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Baseline Model</a:t>
            </a:r>
            <a:endParaRPr sz="3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</p:txBody>
      </p:sp>
      <p:sp>
        <p:nvSpPr>
          <p:cNvPr id="2" name="Google Shape;165;p31">
            <a:extLst>
              <a:ext uri="{FF2B5EF4-FFF2-40B4-BE49-F238E27FC236}">
                <a16:creationId xmlns:a16="http://schemas.microsoft.com/office/drawing/2014/main" id="{8C9F8B11-2BE6-6ABE-F715-EFCF76F8E0EA}"/>
              </a:ext>
            </a:extLst>
          </p:cNvPr>
          <p:cNvSpPr txBox="1">
            <a:spLocks/>
          </p:cNvSpPr>
          <p:nvPr/>
        </p:nvSpPr>
        <p:spPr>
          <a:xfrm>
            <a:off x="-2262956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M</a:t>
            </a:r>
            <a:r>
              <a:rPr lang="en-IN" sz="1200" dirty="0" err="1"/>
              <a:t>odel</a:t>
            </a:r>
            <a:endParaRPr lang="en-IN" sz="1200" dirty="0"/>
          </a:p>
        </p:txBody>
      </p:sp>
      <p:sp>
        <p:nvSpPr>
          <p:cNvPr id="3" name="Google Shape;164;p31">
            <a:extLst>
              <a:ext uri="{FF2B5EF4-FFF2-40B4-BE49-F238E27FC236}">
                <a16:creationId xmlns:a16="http://schemas.microsoft.com/office/drawing/2014/main" id="{75C3DA00-6759-1DCA-3ED9-695CE9E7267D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9E7E84-8460-0A84-9E6A-47CD60224C03}"/>
              </a:ext>
            </a:extLst>
          </p:cNvPr>
          <p:cNvGrpSpPr/>
          <p:nvPr/>
        </p:nvGrpSpPr>
        <p:grpSpPr>
          <a:xfrm>
            <a:off x="977010" y="1242635"/>
            <a:ext cx="6408420" cy="3231580"/>
            <a:chOff x="1135380" y="1132775"/>
            <a:chExt cx="6408420" cy="32315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0734ABB-38A1-B504-FE4C-FE2B321A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859280"/>
              <a:ext cx="5943600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00383D-2B18-24E1-E785-A97D1820FCF3}"/>
                </a:ext>
              </a:extLst>
            </p:cNvPr>
            <p:cNvSpPr/>
            <p:nvPr/>
          </p:nvSpPr>
          <p:spPr>
            <a:xfrm>
              <a:off x="3192780" y="2727960"/>
              <a:ext cx="1455420" cy="220980"/>
            </a:xfrm>
            <a:prstGeom prst="rect">
              <a:avLst/>
            </a:prstGeom>
            <a:solidFill>
              <a:srgbClr val="88ABE1"/>
            </a:solidFill>
            <a:ln>
              <a:solidFill>
                <a:srgbClr val="88ABE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BERT FOR QA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F955DA-0556-83C9-1D24-104C9C3B71A1}"/>
                </a:ext>
              </a:extLst>
            </p:cNvPr>
            <p:cNvSpPr/>
            <p:nvPr/>
          </p:nvSpPr>
          <p:spPr>
            <a:xfrm>
              <a:off x="6103620" y="2659380"/>
              <a:ext cx="1318260" cy="464820"/>
            </a:xfrm>
            <a:prstGeom prst="rect">
              <a:avLst/>
            </a:prstGeom>
            <a:solidFill>
              <a:srgbClr val="B0ABAB"/>
            </a:solidFill>
            <a:ln>
              <a:solidFill>
                <a:srgbClr val="B0AB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SQuAD 2.0 Test Evaluation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7D540D-62C1-7745-CB0C-F57BF2BFD961}"/>
                </a:ext>
              </a:extLst>
            </p:cNvPr>
            <p:cNvSpPr/>
            <p:nvPr/>
          </p:nvSpPr>
          <p:spPr>
            <a:xfrm>
              <a:off x="1135380" y="1532734"/>
              <a:ext cx="1905001" cy="1926746"/>
            </a:xfrm>
            <a:prstGeom prst="rect">
              <a:avLst/>
            </a:prstGeom>
            <a:solidFill>
              <a:srgbClr val="E2EEEC"/>
            </a:solidFill>
            <a:ln>
              <a:solidFill>
                <a:srgbClr val="E2EE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50F2C-77B5-F5F4-448B-1E0FD4BF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1700" y="1134680"/>
              <a:ext cx="1053000" cy="6822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329048-2810-6DAE-D443-82D5EDE822EF}"/>
                </a:ext>
              </a:extLst>
            </p:cNvPr>
            <p:cNvSpPr/>
            <p:nvPr/>
          </p:nvSpPr>
          <p:spPr>
            <a:xfrm>
              <a:off x="5985509" y="1132775"/>
              <a:ext cx="1291591" cy="1290637"/>
            </a:xfrm>
            <a:prstGeom prst="rect">
              <a:avLst/>
            </a:prstGeom>
            <a:solidFill>
              <a:srgbClr val="E2EEEC"/>
            </a:solidFill>
            <a:ln>
              <a:solidFill>
                <a:srgbClr val="E2EE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2867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Fine-Tuned BERTforQA Model</a:t>
            </a:r>
            <a:endParaRPr sz="3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389810D0-1C05-6AAA-98FE-730AE325CCD0}"/>
              </a:ext>
            </a:extLst>
          </p:cNvPr>
          <p:cNvSpPr txBox="1">
            <a:spLocks/>
          </p:cNvSpPr>
          <p:nvPr/>
        </p:nvSpPr>
        <p:spPr>
          <a:xfrm>
            <a:off x="-136557" y="75495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02</a:t>
            </a:r>
          </a:p>
        </p:txBody>
      </p:sp>
      <p:sp>
        <p:nvSpPr>
          <p:cNvPr id="3" name="Google Shape;165;p31">
            <a:extLst>
              <a:ext uri="{FF2B5EF4-FFF2-40B4-BE49-F238E27FC236}">
                <a16:creationId xmlns:a16="http://schemas.microsoft.com/office/drawing/2014/main" id="{2A908FD1-A9D8-00AE-5EE4-99C24CB6FB15}"/>
              </a:ext>
            </a:extLst>
          </p:cNvPr>
          <p:cNvSpPr txBox="1">
            <a:spLocks/>
          </p:cNvSpPr>
          <p:nvPr/>
        </p:nvSpPr>
        <p:spPr>
          <a:xfrm>
            <a:off x="-2232476" y="1132775"/>
            <a:ext cx="2865165" cy="39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r"/>
            <a:r>
              <a:rPr lang="en-US" sz="1200" dirty="0"/>
              <a:t>M</a:t>
            </a:r>
            <a:r>
              <a:rPr lang="en-IN" sz="1200" dirty="0" err="1"/>
              <a:t>odel</a:t>
            </a:r>
            <a:r>
              <a:rPr lang="en-IN" sz="1200" dirty="0"/>
              <a:t>    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E58D40-772E-3E6A-920E-A10B61E85BD1}"/>
              </a:ext>
            </a:extLst>
          </p:cNvPr>
          <p:cNvGrpSpPr/>
          <p:nvPr/>
        </p:nvGrpSpPr>
        <p:grpSpPr>
          <a:xfrm>
            <a:off x="887613" y="1242635"/>
            <a:ext cx="6497817" cy="3231580"/>
            <a:chOff x="887613" y="1242635"/>
            <a:chExt cx="6497817" cy="32315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DC1357-E07C-4CC9-C395-67DBAAC3AB66}"/>
                </a:ext>
              </a:extLst>
            </p:cNvPr>
            <p:cNvGrpSpPr/>
            <p:nvPr/>
          </p:nvGrpSpPr>
          <p:grpSpPr>
            <a:xfrm>
              <a:off x="977010" y="1242635"/>
              <a:ext cx="6408420" cy="3231580"/>
              <a:chOff x="1135380" y="1132775"/>
              <a:chExt cx="6408420" cy="32315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A06C64E-657E-B0D9-FBA6-87D59F40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0" y="1859280"/>
                <a:ext cx="5943600" cy="2505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E85E34-9A97-CAA4-A194-62D39772FCF9}"/>
                  </a:ext>
                </a:extLst>
              </p:cNvPr>
              <p:cNvSpPr/>
              <p:nvPr/>
            </p:nvSpPr>
            <p:spPr>
              <a:xfrm>
                <a:off x="3192780" y="2727960"/>
                <a:ext cx="1455420" cy="220980"/>
              </a:xfrm>
              <a:prstGeom prst="rect">
                <a:avLst/>
              </a:prstGeom>
              <a:solidFill>
                <a:srgbClr val="88ABE1"/>
              </a:solidFill>
              <a:ln>
                <a:solidFill>
                  <a:srgbClr val="88ABE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BERT FOR QA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7477DF-8440-CBD1-4AED-8D472C35947E}"/>
                  </a:ext>
                </a:extLst>
              </p:cNvPr>
              <p:cNvSpPr/>
              <p:nvPr/>
            </p:nvSpPr>
            <p:spPr>
              <a:xfrm>
                <a:off x="6103620" y="2659380"/>
                <a:ext cx="1318260" cy="464820"/>
              </a:xfrm>
              <a:prstGeom prst="rect">
                <a:avLst/>
              </a:prstGeom>
              <a:solidFill>
                <a:srgbClr val="B0ABAB"/>
              </a:solidFill>
              <a:ln>
                <a:solidFill>
                  <a:srgbClr val="B0AB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SQuAD 2.0 Test Evaluation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794840-6F23-E0E3-9264-ADC085C45118}"/>
                  </a:ext>
                </a:extLst>
              </p:cNvPr>
              <p:cNvSpPr/>
              <p:nvPr/>
            </p:nvSpPr>
            <p:spPr>
              <a:xfrm>
                <a:off x="1135380" y="1532734"/>
                <a:ext cx="1905001" cy="1926746"/>
              </a:xfrm>
              <a:prstGeom prst="rect">
                <a:avLst/>
              </a:prstGeom>
              <a:solidFill>
                <a:srgbClr val="E2EEEC"/>
              </a:solidFill>
              <a:ln>
                <a:solidFill>
                  <a:srgbClr val="E2EEE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F012933-DBB7-3F03-083A-4FC63A97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1700" y="1134680"/>
                <a:ext cx="1053000" cy="68222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CA5DFC-D238-5A3D-DABE-E8B88FAD7AA6}"/>
                  </a:ext>
                </a:extLst>
              </p:cNvPr>
              <p:cNvSpPr/>
              <p:nvPr/>
            </p:nvSpPr>
            <p:spPr>
              <a:xfrm>
                <a:off x="5985509" y="1132775"/>
                <a:ext cx="1291591" cy="1290637"/>
              </a:xfrm>
              <a:prstGeom prst="rect">
                <a:avLst/>
              </a:prstGeom>
              <a:solidFill>
                <a:srgbClr val="E2EEEC"/>
              </a:solidFill>
              <a:ln>
                <a:solidFill>
                  <a:srgbClr val="E2EEE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F87FB62-D58B-46EC-4848-24BD2C5F18AB}"/>
                </a:ext>
              </a:extLst>
            </p:cNvPr>
            <p:cNvSpPr/>
            <p:nvPr/>
          </p:nvSpPr>
          <p:spPr>
            <a:xfrm>
              <a:off x="887613" y="1488659"/>
              <a:ext cx="1805940" cy="91858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SQuAD 2.0 Training Data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F7B3B8-4AC4-FDB4-9CB7-FC7357D9B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211100" y="2839330"/>
              <a:ext cx="847725" cy="381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3F6FFB-730A-B2FB-7795-BFFDA7CA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1404937" y="2446900"/>
              <a:ext cx="847725" cy="381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2F01B-537C-4203-F268-45C419A87620}"/>
                </a:ext>
              </a:extLst>
            </p:cNvPr>
            <p:cNvSpPr txBox="1"/>
            <p:nvPr/>
          </p:nvSpPr>
          <p:spPr>
            <a:xfrm>
              <a:off x="1246985" y="2913900"/>
              <a:ext cx="1365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Fine-Tuning</a:t>
              </a:r>
              <a:endParaRPr lang="en-IN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572</Words>
  <Application>Microsoft Office PowerPoint</Application>
  <PresentationFormat>On-screen Show (16:9)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Roboto</vt:lpstr>
      <vt:lpstr>Raleway</vt:lpstr>
      <vt:lpstr>Arial</vt:lpstr>
      <vt:lpstr>Teko Light</vt:lpstr>
      <vt:lpstr>Fira Sans Extra Condensed Medium</vt:lpstr>
      <vt:lpstr>Hind Vadodara Light</vt:lpstr>
      <vt:lpstr>Roboto Condensed Light</vt:lpstr>
      <vt:lpstr>Science Fair Newsletter by Slidesgo</vt:lpstr>
      <vt:lpstr>SQuAD 2.0</vt:lpstr>
      <vt:lpstr>INTRODUCTION</vt:lpstr>
      <vt:lpstr>Dataset Details</vt:lpstr>
      <vt:lpstr>METHODOLOGY</vt:lpstr>
      <vt:lpstr>01</vt:lpstr>
      <vt:lpstr>Tokenizing</vt:lpstr>
      <vt:lpstr>Model</vt:lpstr>
      <vt:lpstr>Baseline Model </vt:lpstr>
      <vt:lpstr>Fine-Tuned BERTforQA Model </vt:lpstr>
      <vt:lpstr>Experiments</vt:lpstr>
      <vt:lpstr>Epochs vs Loss</vt:lpstr>
      <vt:lpstr>Model</vt:lpstr>
      <vt:lpstr>Model from Scratch </vt:lpstr>
      <vt:lpstr>Experiments</vt:lpstr>
      <vt:lpstr>Epochs vs Loss</vt:lpstr>
      <vt:lpstr>Model Evaluation</vt:lpstr>
      <vt:lpstr>Results</vt:lpstr>
      <vt:lpstr>Results</vt:lpstr>
      <vt:lpstr>Analysis</vt:lpstr>
      <vt:lpstr>Post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SQuAD 2.0</dc:title>
  <dc:creator>SPARSH JAIN</dc:creator>
  <cp:lastModifiedBy>SPARSH JAIN</cp:lastModifiedBy>
  <cp:revision>6</cp:revision>
  <dcterms:modified xsi:type="dcterms:W3CDTF">2023-12-12T00:59:04Z</dcterms:modified>
</cp:coreProperties>
</file>